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0" r:id="rId2"/>
    <p:sldId id="285" r:id="rId3"/>
    <p:sldId id="280" r:id="rId4"/>
    <p:sldId id="286" r:id="rId5"/>
    <p:sldId id="287" r:id="rId6"/>
    <p:sldId id="288" r:id="rId7"/>
    <p:sldId id="289" r:id="rId8"/>
    <p:sldId id="290" r:id="rId9"/>
    <p:sldId id="281" r:id="rId10"/>
    <p:sldId id="291" r:id="rId11"/>
    <p:sldId id="292" r:id="rId12"/>
    <p:sldId id="293" r:id="rId13"/>
    <p:sldId id="294" r:id="rId14"/>
    <p:sldId id="295" r:id="rId15"/>
    <p:sldId id="261" r:id="rId16"/>
    <p:sldId id="275" r:id="rId17"/>
    <p:sldId id="296" r:id="rId18"/>
    <p:sldId id="29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4660"/>
  </p:normalViewPr>
  <p:slideViewPr>
    <p:cSldViewPr>
      <p:cViewPr varScale="1">
        <p:scale>
          <a:sx n="75" d="100"/>
          <a:sy n="75" d="100"/>
        </p:scale>
        <p:origin x="108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58A1F-71CB-470D-AB59-74C801BA8762}" type="datetimeFigureOut">
              <a:rPr lang="en-GB" smtClean="0"/>
              <a:t>09/11/2015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EF8290-C579-48B6-BE78-CE985F4832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265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EF8290-C579-48B6-BE78-CE985F48327C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756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cid:5326877C-9390-451E-BFAA-C2875958CEAE@gateway.2wire.net" TargetMode="Externa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jpeg"/><Relationship Id="rId4" Type="http://schemas.microsoft.com/office/2007/relationships/hdphoto" Target="../media/hdphoto2.wdp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556792"/>
            <a:ext cx="7772400" cy="1683618"/>
          </a:xfrm>
        </p:spPr>
        <p:txBody>
          <a:bodyPr/>
          <a:lstStyle>
            <a:lvl1pPr algn="ctr">
              <a:defRPr b="1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356992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Facilitator name, date etc.</a:t>
            </a:r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4"/>
          <a:stretch/>
        </p:blipFill>
        <p:spPr>
          <a:xfrm>
            <a:off x="0" y="2857"/>
            <a:ext cx="9144000" cy="1049879"/>
          </a:xfrm>
          <a:prstGeom prst="rect">
            <a:avLst/>
          </a:prstGeom>
        </p:spPr>
      </p:pic>
      <p:pic>
        <p:nvPicPr>
          <p:cNvPr id="9" name="Picture 8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63" t="94655" r="-172" b="1936"/>
          <a:stretch/>
        </p:blipFill>
        <p:spPr bwMode="auto">
          <a:xfrm>
            <a:off x="2411760" y="6309320"/>
            <a:ext cx="6748041" cy="51691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Box 7"/>
          <p:cNvSpPr txBox="1">
            <a:spLocks noChangeArrowheads="1"/>
          </p:cNvSpPr>
          <p:nvPr userDrawn="1"/>
        </p:nvSpPr>
        <p:spPr bwMode="auto">
          <a:xfrm>
            <a:off x="2803798" y="5373216"/>
            <a:ext cx="3568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400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01208"/>
            <a:ext cx="636662" cy="63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564" y="5805264"/>
            <a:ext cx="1936204" cy="838378"/>
          </a:xfrm>
          <a:prstGeom prst="rect">
            <a:avLst/>
          </a:prstGeom>
        </p:spPr>
      </p:pic>
      <p:pic>
        <p:nvPicPr>
          <p:cNvPr id="18" name="Picture 17" descr="cid:5326877C-9390-451E-BFAA-C2875958CEAE@gateway.2wire.net"/>
          <p:cNvPicPr/>
          <p:nvPr userDrawn="1"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971" r="91250" b="2664"/>
          <a:stretch/>
        </p:blipFill>
        <p:spPr bwMode="auto">
          <a:xfrm>
            <a:off x="-4514" y="6058313"/>
            <a:ext cx="400050" cy="6617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angle 3"/>
          <p:cNvSpPr/>
          <p:nvPr userDrawn="1"/>
        </p:nvSpPr>
        <p:spPr>
          <a:xfrm>
            <a:off x="3347864" y="5837202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GB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sparqsCRTcn</a:t>
            </a:r>
            <a:endParaRPr lang="en-GB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55305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465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1659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6635080" cy="1354162"/>
          </a:xfrm>
        </p:spPr>
        <p:txBody>
          <a:bodyPr>
            <a:normAutofit/>
          </a:bodyPr>
          <a:lstStyle>
            <a:lvl1pPr algn="l">
              <a:defRPr sz="3600" b="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 smtClean="0"/>
              <a:t>Slide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03244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021288"/>
            <a:ext cx="9180512" cy="836872"/>
            <a:chOff x="2313341" y="6344818"/>
            <a:chExt cx="6830659" cy="513342"/>
          </a:xfrm>
        </p:grpSpPr>
        <p:pic>
          <p:nvPicPr>
            <p:cNvPr id="9" name="Picture 8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9086" t="235" b="235"/>
            <a:stretch/>
          </p:blipFill>
          <p:spPr>
            <a:xfrm>
              <a:off x="4002318" y="6344818"/>
              <a:ext cx="5141682" cy="513342"/>
            </a:xfrm>
            <a:prstGeom prst="rect">
              <a:avLst/>
            </a:prstGeom>
          </p:spPr>
        </p:pic>
        <p:pic>
          <p:nvPicPr>
            <p:cNvPr id="10" name="Picture 9"/>
            <p:cNvPicPr/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309" t="235" r="16521" b="235"/>
            <a:stretch/>
          </p:blipFill>
          <p:spPr>
            <a:xfrm>
              <a:off x="2313341" y="6344818"/>
              <a:ext cx="1688977" cy="513342"/>
            </a:xfrm>
            <a:prstGeom prst="rect">
              <a:avLst/>
            </a:prstGeom>
          </p:spPr>
        </p:pic>
      </p:grp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2915816" y="6093296"/>
            <a:ext cx="34559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altLang="en-US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@sparqs_scotland</a:t>
            </a:r>
          </a:p>
        </p:txBody>
      </p:sp>
      <p:pic>
        <p:nvPicPr>
          <p:cNvPr id="13" name="Picture 13" descr="P:\Design &amp; Publications\twitter-bird-light-bgs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6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960690"/>
            <a:ext cx="780678" cy="780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296" y="433074"/>
            <a:ext cx="1763688" cy="76367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3369347" y="6423719"/>
            <a:ext cx="226536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#</a:t>
            </a:r>
            <a:r>
              <a:rPr lang="en-GB" sz="2000" b="1" dirty="0" err="1" smtClean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sparqsCRTcn</a:t>
            </a:r>
            <a:endParaRPr lang="en-GB" sz="2000" b="1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749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027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9619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862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594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025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398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4908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E4E04-FA3B-4CC2-B22B-1F4522E7061B}" type="datetimeFigureOut">
              <a:rPr lang="en-GB" smtClean="0"/>
              <a:t>09/11/2015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B817E-3006-4DA7-AB2F-F4226486F43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590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2060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628800"/>
            <a:ext cx="7772400" cy="16836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Student Satisfaction &amp; Engagement Survey</a:t>
            </a:r>
            <a:r>
              <a:rPr lang="en-GB" b="0" dirty="0"/>
              <a:t>	</a:t>
            </a:r>
            <a:br>
              <a:rPr lang="en-GB" b="0" dirty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3717032"/>
            <a:ext cx="7704856" cy="1752600"/>
          </a:xfrm>
        </p:spPr>
        <p:txBody>
          <a:bodyPr>
            <a:normAutofit/>
          </a:bodyPr>
          <a:lstStyle/>
          <a:p>
            <a:pPr algn="l"/>
            <a:r>
              <a:rPr lang="en-GB" sz="2400" dirty="0" smtClean="0"/>
              <a:t>Philip McGuinness, Development Consultant, sparqs</a:t>
            </a:r>
          </a:p>
          <a:p>
            <a:pPr algn="l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34183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Now we’ve thought about what the SSES is and where it’s going, how can you involve your course reps in promoting and using the survey?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95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4680520"/>
          </a:xfrm>
        </p:spPr>
        <p:txBody>
          <a:bodyPr/>
          <a:lstStyle/>
          <a:p>
            <a:pPr marL="0" indent="0" algn="ctr">
              <a:buNone/>
            </a:pPr>
            <a:r>
              <a:rPr lang="en-GB" i="1" dirty="0" smtClean="0"/>
              <a:t>Engaging, Training &amp; Enabling your reps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What does this mean?</a:t>
            </a:r>
          </a:p>
          <a:p>
            <a:pPr marL="0" indent="0">
              <a:buNone/>
            </a:pPr>
            <a:r>
              <a:rPr lang="en-GB" dirty="0" smtClean="0"/>
              <a:t>Why is this important?</a:t>
            </a:r>
          </a:p>
          <a:p>
            <a:pPr marL="0" indent="0">
              <a:buNone/>
            </a:pPr>
            <a:r>
              <a:rPr lang="en-GB" dirty="0" smtClean="0"/>
              <a:t>How can we do it?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9235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87202"/>
            <a:ext cx="6635080" cy="1354162"/>
          </a:xfrm>
        </p:spPr>
        <p:txBody>
          <a:bodyPr/>
          <a:lstStyle/>
          <a:p>
            <a:pPr algn="ctr"/>
            <a:r>
              <a:rPr lang="en-GB" dirty="0" smtClean="0"/>
              <a:t>Let’s get down to nuts and bolts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758380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1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635080" cy="1354162"/>
          </a:xfrm>
        </p:spPr>
        <p:txBody>
          <a:bodyPr/>
          <a:lstStyle/>
          <a:p>
            <a:r>
              <a:rPr lang="en-GB" dirty="0" smtClean="0"/>
              <a:t>Action Planning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do we need to effectively promote a survey?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do we have?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Who can help us make up what we lack?</a:t>
            </a:r>
          </a:p>
        </p:txBody>
      </p:sp>
    </p:spTree>
    <p:extLst>
      <p:ext uri="{BB962C8B-B14F-4D97-AF65-F5344CB8AC3E}">
        <p14:creationId xmlns:p14="http://schemas.microsoft.com/office/powerpoint/2010/main" val="33528543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How can we target different groups of students effectively?</a:t>
            </a:r>
          </a:p>
          <a:p>
            <a:endParaRPr lang="en-GB" dirty="0"/>
          </a:p>
          <a:p>
            <a:r>
              <a:rPr lang="en-GB" dirty="0" smtClean="0"/>
              <a:t>How can we best equip our reps to do their jobs?</a:t>
            </a:r>
          </a:p>
          <a:p>
            <a:endParaRPr lang="en-GB" dirty="0"/>
          </a:p>
          <a:p>
            <a:r>
              <a:rPr lang="en-GB" dirty="0" smtClean="0"/>
              <a:t>What external support is available? (hint: here we are!)</a:t>
            </a: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051720" y="260648"/>
            <a:ext cx="6635080" cy="1354162"/>
          </a:xfrm>
        </p:spPr>
        <p:txBody>
          <a:bodyPr/>
          <a:lstStyle/>
          <a:p>
            <a:r>
              <a:rPr lang="en-GB" dirty="0" smtClean="0"/>
              <a:t>Action Planning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973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8592" y="188640"/>
            <a:ext cx="4320480" cy="1354162"/>
          </a:xfrm>
        </p:spPr>
        <p:txBody>
          <a:bodyPr/>
          <a:lstStyle/>
          <a:p>
            <a:pPr algn="ctr"/>
            <a:r>
              <a:rPr lang="en-GB" dirty="0" smtClean="0"/>
              <a:t>Ok, so you did great…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592" y="1614810"/>
            <a:ext cx="4320480" cy="264949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5536" y="4653136"/>
            <a:ext cx="803608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algn="ctr"/>
            <a:r>
              <a:rPr lang="en-GB" dirty="0" smtClean="0"/>
              <a:t>We’ve got the data that we need, how can course reps be involved in using it to the full?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7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688632" cy="1354162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Data Led Campaigning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12" y="1916832"/>
            <a:ext cx="2736304" cy="3946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0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648"/>
            <a:ext cx="6635080" cy="1354162"/>
          </a:xfrm>
        </p:spPr>
        <p:txBody>
          <a:bodyPr/>
          <a:lstStyle/>
          <a:p>
            <a:r>
              <a:rPr lang="en-GB" dirty="0" smtClean="0"/>
              <a:t>Some examples: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60810"/>
            <a:ext cx="8229600" cy="4032448"/>
          </a:xfrm>
        </p:spPr>
        <p:txBody>
          <a:bodyPr>
            <a:normAutofit/>
          </a:bodyPr>
          <a:lstStyle/>
          <a:p>
            <a:r>
              <a:rPr lang="en-GB" sz="2800" dirty="0" smtClean="0"/>
              <a:t>Preparing for </a:t>
            </a:r>
            <a:r>
              <a:rPr lang="en-GB" sz="2800" smtClean="0"/>
              <a:t>Education Scotland Reviews</a:t>
            </a:r>
            <a:endParaRPr lang="en-GB" sz="2800" dirty="0" smtClean="0"/>
          </a:p>
          <a:p>
            <a:r>
              <a:rPr lang="en-GB" sz="2800" dirty="0" smtClean="0"/>
              <a:t>Informing new course reps of ongoing issues</a:t>
            </a:r>
          </a:p>
          <a:p>
            <a:r>
              <a:rPr lang="en-GB" sz="2800" dirty="0" smtClean="0"/>
              <a:t>Focussing the college’s attention on certain areas</a:t>
            </a:r>
          </a:p>
          <a:p>
            <a:r>
              <a:rPr lang="en-GB" sz="2800" dirty="0" smtClean="0"/>
              <a:t>Learning from other SAs (in the case of question 9)</a:t>
            </a:r>
            <a:endParaRPr lang="en-GB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15616" y="4716177"/>
            <a:ext cx="6635080" cy="1354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 baseline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GB" sz="2800" dirty="0" smtClean="0"/>
              <a:t>How else could </a:t>
            </a:r>
            <a:r>
              <a:rPr lang="en-GB" sz="2800" b="1" dirty="0" smtClean="0"/>
              <a:t>your</a:t>
            </a:r>
            <a:r>
              <a:rPr lang="en-GB" sz="2800" dirty="0" smtClean="0"/>
              <a:t> reps use the data?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0145616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That’s all for now!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But keep in touch because…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…sparqs want to come out and work with you and your reps when the survey comes around to make sure we get the best results we can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59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260648"/>
            <a:ext cx="1450504" cy="1354162"/>
          </a:xfrm>
        </p:spPr>
        <p:txBody>
          <a:bodyPr/>
          <a:lstStyle/>
          <a:p>
            <a:r>
              <a:rPr lang="en-GB" dirty="0" smtClean="0"/>
              <a:t>SSES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Context &amp; Development</a:t>
            </a:r>
          </a:p>
          <a:p>
            <a:r>
              <a:rPr lang="en-GB" dirty="0" smtClean="0"/>
              <a:t>Similar Surveys (NSS, NSSE)</a:t>
            </a:r>
          </a:p>
          <a:p>
            <a:r>
              <a:rPr lang="en-GB" dirty="0" smtClean="0"/>
              <a:t>Implementation</a:t>
            </a:r>
          </a:p>
          <a:p>
            <a:r>
              <a:rPr lang="en-GB" dirty="0" smtClean="0"/>
              <a:t>Future Developments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040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635080" cy="1354162"/>
          </a:xfrm>
        </p:spPr>
        <p:txBody>
          <a:bodyPr/>
          <a:lstStyle/>
          <a:p>
            <a:pPr algn="ctr"/>
            <a:r>
              <a:rPr lang="en-GB" dirty="0" smtClean="0"/>
              <a:t>Student Engagement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104456"/>
          </a:xfrm>
        </p:spPr>
        <p:txBody>
          <a:bodyPr>
            <a:normAutofit fontScale="62500" lnSpcReduction="20000"/>
          </a:bodyPr>
          <a:lstStyle/>
          <a:p>
            <a:endParaRPr lang="en-GB" dirty="0"/>
          </a:p>
          <a:p>
            <a:endParaRPr lang="en-GB" dirty="0"/>
          </a:p>
          <a:p>
            <a:r>
              <a:rPr lang="en-GB" dirty="0" smtClean="0"/>
              <a:t>“students </a:t>
            </a:r>
            <a:r>
              <a:rPr lang="en-GB" dirty="0"/>
              <a:t>understand how they can influence their learning, and that they feel they are supported in this </a:t>
            </a:r>
            <a:r>
              <a:rPr lang="en-GB" dirty="0" smtClean="0"/>
              <a:t>process” – </a:t>
            </a:r>
            <a:r>
              <a:rPr lang="en-GB" i="1" dirty="0" smtClean="0"/>
              <a:t>Colleges Scotland </a:t>
            </a:r>
            <a:r>
              <a:rPr lang="en-GB" dirty="0"/>
              <a:t>	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“students </a:t>
            </a:r>
            <a:r>
              <a:rPr lang="en-GB" dirty="0"/>
              <a:t>actively participating in learning in ways which help them to achieve their full potential, and playing a full part in college life, including activities like student </a:t>
            </a:r>
            <a:r>
              <a:rPr lang="en-GB" dirty="0" smtClean="0"/>
              <a:t>representation” – </a:t>
            </a:r>
            <a:r>
              <a:rPr lang="en-GB" i="1" dirty="0" smtClean="0"/>
              <a:t>Scottish Funding Council</a:t>
            </a:r>
            <a:endParaRPr lang="en-GB" i="1" dirty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“always ensure that the </a:t>
            </a:r>
            <a:r>
              <a:rPr lang="en-GB" dirty="0"/>
              <a:t>diversity of student voices is </a:t>
            </a:r>
            <a:r>
              <a:rPr lang="en-GB" dirty="0" smtClean="0"/>
              <a:t>heard” - </a:t>
            </a:r>
            <a:r>
              <a:rPr lang="en-GB" i="1" dirty="0" smtClean="0"/>
              <a:t>sparqs</a:t>
            </a: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567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3970784" cy="1354162"/>
          </a:xfrm>
        </p:spPr>
        <p:txBody>
          <a:bodyPr/>
          <a:lstStyle/>
          <a:p>
            <a:r>
              <a:rPr lang="en-GB" dirty="0" smtClean="0"/>
              <a:t>SSES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2204864"/>
            <a:ext cx="8229600" cy="4032448"/>
          </a:xfrm>
        </p:spPr>
        <p:txBody>
          <a:bodyPr/>
          <a:lstStyle/>
          <a:p>
            <a:pPr marL="0" indent="0">
              <a:buNone/>
            </a:pPr>
            <a:r>
              <a:rPr lang="en-GB" i="1" dirty="0" smtClean="0"/>
              <a:t>“a </a:t>
            </a:r>
            <a:r>
              <a:rPr lang="en-GB" i="1" dirty="0"/>
              <a:t>national approach to monitoring student satisfaction and engagement will help to create a consistent sectoral measure and contribute to quality </a:t>
            </a:r>
            <a:r>
              <a:rPr lang="en-GB" i="1" dirty="0" smtClean="0"/>
              <a:t>improvement”</a:t>
            </a:r>
            <a:endParaRPr lang="en-GB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03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6635080" cy="1354162"/>
          </a:xfrm>
        </p:spPr>
        <p:txBody>
          <a:bodyPr/>
          <a:lstStyle/>
          <a:p>
            <a:pPr algn="ctr"/>
            <a:r>
              <a:rPr lang="en-GB" dirty="0" smtClean="0"/>
              <a:t>What should a survey like this aim to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 smtClean="0"/>
              <a:t>As students’ associations you need accurate data to be able to work effectively, and to be able to prioritise your work. If you were designing a survey like this from scratch, what would </a:t>
            </a:r>
            <a:r>
              <a:rPr lang="en-GB" sz="2800" b="1" i="1" dirty="0" smtClean="0"/>
              <a:t>you</a:t>
            </a:r>
            <a:r>
              <a:rPr lang="en-GB" sz="2800" i="1" dirty="0" smtClean="0"/>
              <a:t> want to find out?</a:t>
            </a:r>
          </a:p>
          <a:p>
            <a:pPr marL="0" indent="0">
              <a:buNone/>
            </a:pPr>
            <a:endParaRPr lang="en-GB" sz="2800" i="1" dirty="0"/>
          </a:p>
          <a:p>
            <a:pPr marL="0" indent="0" algn="ctr">
              <a:buNone/>
            </a:pPr>
            <a:r>
              <a:rPr lang="en-GB" sz="2800" dirty="0" smtClean="0"/>
              <a:t>Go into your groups for five minutes and have a think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6188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116632"/>
            <a:ext cx="6635080" cy="1354162"/>
          </a:xfrm>
        </p:spPr>
        <p:txBody>
          <a:bodyPr/>
          <a:lstStyle/>
          <a:p>
            <a:r>
              <a:rPr lang="en-GB" dirty="0" smtClean="0"/>
              <a:t>Now you’ve put some thought into it…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5626968" cy="4220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36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Let’s think about who else is involved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88840"/>
            <a:ext cx="3997924" cy="158417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458593"/>
            <a:ext cx="1905000" cy="1114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842333"/>
            <a:ext cx="3746032" cy="193015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879761"/>
            <a:ext cx="1905434" cy="1892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282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48680"/>
            <a:ext cx="6635080" cy="1354162"/>
          </a:xfrm>
        </p:spPr>
        <p:txBody>
          <a:bodyPr/>
          <a:lstStyle/>
          <a:p>
            <a:r>
              <a:rPr lang="en-GB" dirty="0" smtClean="0"/>
              <a:t>Group up again!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6628" y="2564904"/>
            <a:ext cx="8229600" cy="4032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/>
              <a:t>For the role you have taken on, for ten minutes we are going to try and think about what objectives </a:t>
            </a:r>
            <a:r>
              <a:rPr lang="en-GB" sz="2400" i="1" dirty="0" smtClean="0"/>
              <a:t>they</a:t>
            </a:r>
            <a:r>
              <a:rPr lang="en-GB" sz="2400" dirty="0" smtClean="0"/>
              <a:t> are looking to fulfil, why they need the data coming out of SSES and for what purpose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46289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6635080" cy="1354162"/>
          </a:xfrm>
        </p:spPr>
        <p:txBody>
          <a:bodyPr/>
          <a:lstStyle/>
          <a:p>
            <a:pPr algn="ctr"/>
            <a:r>
              <a:rPr lang="en-GB" dirty="0" smtClean="0"/>
              <a:t>Students’ Associations</a:t>
            </a:r>
            <a:br>
              <a:rPr lang="en-GB" dirty="0" smtClean="0"/>
            </a:br>
            <a:r>
              <a:rPr lang="en-GB" dirty="0" smtClean="0"/>
              <a:t>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528392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GB" dirty="0"/>
              <a:t>All Students feel part of a supportive </a:t>
            </a:r>
            <a:r>
              <a:rPr lang="en-GB" dirty="0" smtClean="0"/>
              <a:t>institution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All Students are engaged in their own </a:t>
            </a:r>
            <a:r>
              <a:rPr lang="en-GB" dirty="0" smtClean="0"/>
              <a:t>learning</a:t>
            </a:r>
          </a:p>
          <a:p>
            <a:pPr lvl="0"/>
            <a:endParaRPr lang="en-GB" dirty="0"/>
          </a:p>
          <a:p>
            <a:pPr lvl="0"/>
            <a:r>
              <a:rPr lang="en-GB" dirty="0"/>
              <a:t>Students </a:t>
            </a:r>
            <a:r>
              <a:rPr lang="en-GB" dirty="0" smtClean="0"/>
              <a:t>work </a:t>
            </a:r>
            <a:r>
              <a:rPr lang="en-GB" dirty="0"/>
              <a:t>with the College in shaping the direction of </a:t>
            </a:r>
            <a:r>
              <a:rPr lang="en-GB" dirty="0" smtClean="0"/>
              <a:t>learning</a:t>
            </a:r>
          </a:p>
          <a:p>
            <a:pPr lvl="0"/>
            <a:endParaRPr lang="en-GB" dirty="0"/>
          </a:p>
          <a:p>
            <a:pPr lvl="0"/>
            <a:r>
              <a:rPr lang="en-GB" dirty="0" smtClean="0"/>
              <a:t>Develop formal </a:t>
            </a:r>
            <a:r>
              <a:rPr lang="en-GB" dirty="0"/>
              <a:t>mechanisms for quality and </a:t>
            </a:r>
            <a:r>
              <a:rPr lang="en-GB" dirty="0" smtClean="0"/>
              <a:t>governance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8931363"/>
      </p:ext>
    </p:extLst>
  </p:cSld>
  <p:clrMapOvr>
    <a:masterClrMapping/>
  </p:clrMapOvr>
</p:sld>
</file>

<file path=ppt/theme/theme1.xml><?xml version="1.0" encoding="utf-8"?>
<a:theme xmlns:a="http://schemas.openxmlformats.org/drawingml/2006/main" name="sparqs presentation with twitter only 2014">
  <a:themeElements>
    <a:clrScheme name="Ali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FFF00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sparqs presentation with twitter only 2014</Template>
  <TotalTime>1394</TotalTime>
  <Words>473</Words>
  <Application>Microsoft Office PowerPoint</Application>
  <PresentationFormat>On-screen Show (4:3)</PresentationFormat>
  <Paragraphs>69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Verdana</vt:lpstr>
      <vt:lpstr>sparqs presentation with twitter only 2014</vt:lpstr>
      <vt:lpstr>Student Satisfaction &amp; Engagement Survey  </vt:lpstr>
      <vt:lpstr>SSES </vt:lpstr>
      <vt:lpstr>Student Engagement </vt:lpstr>
      <vt:lpstr>SSES Objectives</vt:lpstr>
      <vt:lpstr>What should a survey like this aim to do?</vt:lpstr>
      <vt:lpstr>Now you’ve put some thought into it…</vt:lpstr>
      <vt:lpstr>Let’s think about who else is involved</vt:lpstr>
      <vt:lpstr>Group up again!</vt:lpstr>
      <vt:lpstr>Students’ Associations Objectives</vt:lpstr>
      <vt:lpstr>PowerPoint Presentation</vt:lpstr>
      <vt:lpstr>PowerPoint Presentation</vt:lpstr>
      <vt:lpstr>Let’s get down to nuts and bolts</vt:lpstr>
      <vt:lpstr>Action Planning</vt:lpstr>
      <vt:lpstr>Action Planning</vt:lpstr>
      <vt:lpstr>Ok, so you did great…</vt:lpstr>
      <vt:lpstr>Data Led Campaigning</vt:lpstr>
      <vt:lpstr>Some examples:</vt:lpstr>
      <vt:lpstr>That’s all for now!</vt:lpstr>
    </vt:vector>
  </TitlesOfParts>
  <Company>NUS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you can shape equality in the curriculum</dc:title>
  <dc:creator>NUS ORG</dc:creator>
  <cp:lastModifiedBy>Hannah Clarke</cp:lastModifiedBy>
  <cp:revision>69</cp:revision>
  <dcterms:created xsi:type="dcterms:W3CDTF">2014-08-11T11:30:27Z</dcterms:created>
  <dcterms:modified xsi:type="dcterms:W3CDTF">2015-11-09T14:37:50Z</dcterms:modified>
</cp:coreProperties>
</file>